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75" r:id="rId20"/>
    <p:sldId id="347" r:id="rId21"/>
    <p:sldId id="284" r:id="rId22"/>
    <p:sldId id="350" r:id="rId23"/>
    <p:sldId id="351" r:id="rId24"/>
    <p:sldId id="355" r:id="rId25"/>
    <p:sldId id="354" r:id="rId26"/>
    <p:sldId id="356" r:id="rId27"/>
    <p:sldId id="352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294" r:id="rId39"/>
    <p:sldId id="370" r:id="rId40"/>
    <p:sldId id="371" r:id="rId41"/>
    <p:sldId id="368" r:id="rId42"/>
    <p:sldId id="369" r:id="rId43"/>
    <p:sldId id="321" r:id="rId44"/>
    <p:sldId id="372" r:id="rId45"/>
    <p:sldId id="373" r:id="rId46"/>
    <p:sldId id="374" r:id="rId47"/>
    <p:sldId id="288" r:id="rId48"/>
    <p:sldId id="376" r:id="rId49"/>
    <p:sldId id="377" r:id="rId50"/>
    <p:sldId id="378" r:id="rId51"/>
    <p:sldId id="379" r:id="rId52"/>
    <p:sldId id="380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75"/>
            <p14:sldId id="347"/>
          </p14:sldIdLst>
        </p14:section>
        <p14:section name="Insights drawn from EDA" id="{4421A717-C8C9-4F0A-9241-14B029023360}">
          <p14:sldIdLst>
            <p14:sldId id="284"/>
            <p14:sldId id="350"/>
            <p14:sldId id="351"/>
            <p14:sldId id="355"/>
            <p14:sldId id="354"/>
            <p14:sldId id="356"/>
            <p14:sldId id="352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Launch Site Proximity Analysis" id="{679EF6F0-0A1E-410E-9C2B-99C41D5C0852}">
          <p14:sldIdLst>
            <p14:sldId id="294"/>
            <p14:sldId id="370"/>
            <p14:sldId id="371"/>
            <p14:sldId id="368"/>
            <p14:sldId id="369"/>
          </p14:sldIdLst>
        </p14:section>
        <p14:section name="Build a Dashboard with Plotly Dash" id="{6C6A3BC9-8C28-43F4-B83C-EC6AB987ECA5}">
          <p14:sldIdLst>
            <p14:sldId id="321"/>
            <p14:sldId id="372"/>
            <p14:sldId id="373"/>
            <p14:sldId id="374"/>
          </p14:sldIdLst>
        </p14:section>
        <p14:section name="Predictive Analysis (Classification)" id="{54FD0487-DFAD-49B4-95BF-840D0F57253C}">
          <p14:sldIdLst>
            <p14:sldId id="288"/>
            <p14:sldId id="376"/>
            <p14:sldId id="377"/>
            <p14:sldId id="378"/>
            <p14:sldId id="379"/>
            <p14:sldId id="380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2" autoAdjust="0"/>
    <p:restoredTop sz="86436" autoAdjust="0"/>
  </p:normalViewPr>
  <p:slideViewPr>
    <p:cSldViewPr snapToGrid="0" snapToObjects="1">
      <p:cViewPr varScale="1">
        <p:scale>
          <a:sx n="78" d="100"/>
          <a:sy n="78" d="100"/>
        </p:scale>
        <p:origin x="114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7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dataframe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dataframe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(“Request”)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dataframe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(“Request”)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dataframe</a:t>
          </a:r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-Machine-Learning-Prediction-Part-5-v1-log2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4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5" Type="http://schemas.openxmlformats.org/officeDocument/2006/relationships/slide" Target="slide17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Screen</a:t>
            </a:r>
          </a:p>
        </p:txBody>
      </p:sp>
      <p:pic>
        <p:nvPicPr>
          <p:cNvPr id="2" name="Picture 2" descr="IBM Developer Skills Network Logo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Using dataset_part_1.csv, (nominally) from the API retrieval, we explored some aspects of the data</a:t>
            </a:r>
          </a:p>
          <a:p>
            <a:r>
              <a:rPr lang="en-GB" sz="2000" dirty="0"/>
              <a:t>Missing values</a:t>
            </a:r>
          </a:p>
          <a:p>
            <a:pPr lvl="1"/>
            <a:r>
              <a:rPr lang="en-GB" dirty="0"/>
              <a:t>Report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sz="2000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sz="2000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first stage rocket recovery</a:t>
            </a:r>
          </a:p>
          <a:p>
            <a:r>
              <a:rPr lang="en-GB" sz="2000" dirty="0"/>
              <a:t>the GitHub URL of the completed data-wrangling notebook is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DSCapstone/jupyter-local-1.2-spacex-data-wrangling-v2.ipynb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Initially, scatterplots were created of Payload, FlightNo and Site combinations, in each case colouring the points by class (success):</a:t>
            </a:r>
          </a:p>
          <a:p>
            <a:pPr lvl="1"/>
            <a:r>
              <a:rPr lang="en-GB" dirty="0"/>
              <a:t>Payload vs FlightNo (showing fewer recovery failures in later flights and heavier payloads)</a:t>
            </a:r>
          </a:p>
          <a:p>
            <a:pPr lvl="1"/>
            <a:r>
              <a:rPr lang="en-GB" dirty="0"/>
              <a:t>Site vs FlightNo (showing fewer failures in later flights, but more for CCAFS-SLC-40), and</a:t>
            </a:r>
          </a:p>
          <a:p>
            <a:pPr lvl="1"/>
            <a:r>
              <a:rPr lang="en-GB" dirty="0"/>
              <a:t>Site vs Payload (which backed up findings from previous 2 plots)</a:t>
            </a:r>
          </a:p>
          <a:p>
            <a:r>
              <a:rPr lang="en-GB" sz="1800" dirty="0"/>
              <a:t>Next plots looked at Orbit, finding that some orbit destinations had fewer fails:</a:t>
            </a:r>
          </a:p>
          <a:p>
            <a:pPr lvl="1"/>
            <a:r>
              <a:rPr lang="en-GB" dirty="0"/>
              <a:t>Orbit vs average Class (bar, showing 100% success for 4 orbits)</a:t>
            </a:r>
          </a:p>
          <a:p>
            <a:pPr lvl="1"/>
            <a:r>
              <a:rPr lang="en-GB" dirty="0"/>
              <a:t>Orbit vs FlightNo (reaffirming later flights as higher success in recovery)</a:t>
            </a:r>
          </a:p>
          <a:p>
            <a:pPr lvl="1"/>
            <a:r>
              <a:rPr lang="en-GB" dirty="0"/>
              <a:t>Orbit vs Payload (reaffirming heavier payloads as higher success in recovery)</a:t>
            </a:r>
          </a:p>
          <a:p>
            <a:r>
              <a:rPr lang="en-GB" sz="1800" dirty="0"/>
              <a:t>The last chart (AvgClass by Year) showed a steady rise in success over time</a:t>
            </a:r>
          </a:p>
          <a:p>
            <a:r>
              <a:rPr lang="en-GB" sz="1800" dirty="0"/>
              <a:t>Finally, discrete-value columns were transformed into categorical columns using one-hot encoding</a:t>
            </a:r>
          </a:p>
          <a:p>
            <a:r>
              <a:rPr lang="en-GB" sz="1800" dirty="0"/>
              <a:t>the GitHub URL of the completed EDA with data visualisation notebook is</a:t>
            </a:r>
          </a:p>
          <a:p>
            <a:pPr lvl="1"/>
            <a:r>
              <a:rPr lang="en-GB" dirty="0">
                <a:hlinkClick r:id="rId2"/>
              </a:rPr>
              <a:t>DSCapstone/jupyter-local-2.2-eda-dataviz-v2.ipynb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queries performed in analysis of launch data:</a:t>
            </a:r>
          </a:p>
          <a:p>
            <a:pPr lvl="1"/>
            <a:r>
              <a:rPr lang="en-GB" sz="1400" dirty="0"/>
              <a:t>Identify unique launch site names from the space missions</a:t>
            </a:r>
          </a:p>
          <a:p>
            <a:pPr lvl="1"/>
            <a:r>
              <a:rPr lang="en-GB" sz="1400" dirty="0"/>
              <a:t>Show 5 launch_site records, from those with site-names beginning with “CCA” (Cape Canaveral)</a:t>
            </a:r>
          </a:p>
          <a:p>
            <a:pPr lvl="1"/>
            <a:r>
              <a:rPr lang="en-GB" sz="1400" dirty="0"/>
              <a:t>Calculate total payload mass for boosters launched by “NASA (CRS)”</a:t>
            </a:r>
          </a:p>
          <a:p>
            <a:pPr lvl="1"/>
            <a:r>
              <a:rPr lang="en-GB" sz="1400" dirty="0"/>
              <a:t>Calculate average payload mass for booster versions with “F9 v1.1”</a:t>
            </a:r>
          </a:p>
          <a:p>
            <a:pPr lvl="1"/>
            <a:r>
              <a:rPr lang="en-GB" sz="1400" dirty="0"/>
              <a:t>Identify date of the first successful landing to a ground pad</a:t>
            </a:r>
          </a:p>
          <a:p>
            <a:pPr lvl="1"/>
            <a:r>
              <a:rPr lang="en-GB" sz="1400" dirty="0"/>
              <a:t>List the boosters which landed to a drone ship with payload between 4000 and 6000</a:t>
            </a:r>
          </a:p>
          <a:p>
            <a:pPr lvl="1"/>
            <a:r>
              <a:rPr lang="en-GB" sz="1400" dirty="0"/>
              <a:t>Give the total mission counts by successful and unsuccessful recovery</a:t>
            </a:r>
          </a:p>
          <a:p>
            <a:pPr lvl="1"/>
            <a:r>
              <a:rPr lang="en-GB" sz="1400" dirty="0"/>
              <a:t>List the booster_versions which have carried the maximum payload</a:t>
            </a:r>
          </a:p>
          <a:p>
            <a:pPr lvl="1"/>
            <a:r>
              <a:rPr lang="en-GB" sz="1400" dirty="0"/>
              <a:t>Display month name, landing_outcome, booster version, and launch_site, for launches in 2015 having a failed drone ship landing outcome</a:t>
            </a:r>
          </a:p>
          <a:p>
            <a:pPr lvl="1"/>
            <a:r>
              <a:rPr lang="en-GB" sz="1400" dirty="0"/>
              <a:t>Rank, in descending order of count, the counts for different landing outcomes, between 2010-06-04 and 2017-03-20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>
                <a:hlinkClick r:id="rId2"/>
              </a:rPr>
              <a:t>DSCapstone/jupyter-local-2.1-eda-sql-coursera_sqllite.ipynb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launch data and mapping as provided with Folium library, I created:</a:t>
            </a:r>
          </a:p>
          <a:p>
            <a:pPr lvl="1"/>
            <a:r>
              <a:rPr lang="en-GB" sz="1600" dirty="0"/>
              <a:t>Circle markers, with name popup (i.e. when clicked) to help identify or locate each of the sites</a:t>
            </a:r>
          </a:p>
          <a:p>
            <a:pPr lvl="1"/>
            <a:r>
              <a:rPr lang="en-GB" sz="1600" dirty="0"/>
              <a:t>Map “DivIcon” Markers which placed a visible site name on the map at coordinates (no specific icon!)</a:t>
            </a:r>
          </a:p>
          <a:p>
            <a:pPr lvl="1"/>
            <a:r>
              <a:rPr lang="en-GB" sz="1600" dirty="0"/>
              <a:t>A single marker cluster was added to the map, which contained</a:t>
            </a:r>
          </a:p>
          <a:p>
            <a:pPr lvl="2"/>
            <a:r>
              <a:rPr lang="en-GB" sz="1600" dirty="0"/>
              <a:t>white Icon markers for each launch, with the icon core coloured green or red to denote success or failure</a:t>
            </a:r>
          </a:p>
          <a:p>
            <a:pPr lvl="2"/>
            <a:r>
              <a:rPr lang="en-GB" sz="1600" dirty="0"/>
              <a:t>and with each icon linked to others of any given site by its latitude and longitude coordinates</a:t>
            </a:r>
          </a:p>
          <a:p>
            <a:pPr lvl="1"/>
            <a:r>
              <a:rPr lang="en-GB" sz="1600" dirty="0"/>
              <a:t>A mouse pointer object was dropped to the map to help finding coordinates of a point</a:t>
            </a:r>
          </a:p>
          <a:p>
            <a:pPr lvl="1"/>
            <a:r>
              <a:rPr lang="en-GB" sz="1600" dirty="0"/>
              <a:t>Nearest coastline (railway, road) location markers were created and labelled with distance to nearest site</a:t>
            </a:r>
          </a:p>
          <a:p>
            <a:pPr lvl="1"/>
            <a:r>
              <a:rPr lang="en-GB" sz="1600" dirty="0"/>
              <a:t>PolyLine markers were then created joining the utility access points to the sites</a:t>
            </a:r>
          </a:p>
          <a:p>
            <a:r>
              <a:rPr lang="en-GB" dirty="0"/>
              <a:t>Explain why you added those objects</a:t>
            </a:r>
          </a:p>
          <a:p>
            <a:pPr lvl="1"/>
            <a:r>
              <a:rPr lang="en-GB" sz="1600" dirty="0"/>
              <a:t>Launch site and success/failure markers help us to understand site and success level</a:t>
            </a:r>
          </a:p>
          <a:p>
            <a:pPr lvl="1"/>
            <a:r>
              <a:rPr lang="en-GB" sz="1600" dirty="0"/>
              <a:t>Access to services is important in determining the cost of running a site, so mapping these is important</a:t>
            </a:r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>
                <a:hlinkClick r:id="rId2"/>
              </a:rPr>
              <a:t>DSCapstone/jupyter-local-3.1-launch-site-location-v2.ipynb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graphs and user-interaction controls are as follows:</a:t>
            </a:r>
          </a:p>
          <a:p>
            <a:pPr lvl="1"/>
            <a:r>
              <a:rPr lang="en-GB" dirty="0"/>
              <a:t>A dropdown allows user to select either ALL sites, or a specific site</a:t>
            </a:r>
          </a:p>
          <a:p>
            <a:pPr lvl="1"/>
            <a:r>
              <a:rPr lang="en-GB" dirty="0"/>
              <a:t>A RangeSlider control lets user control the payload range of interest in the 2</a:t>
            </a:r>
            <a:r>
              <a:rPr lang="en-GB" baseline="30000" dirty="0"/>
              <a:t>nd</a:t>
            </a:r>
            <a:r>
              <a:rPr lang="en-GB" dirty="0"/>
              <a:t> graph</a:t>
            </a:r>
          </a:p>
          <a:p>
            <a:pPr lvl="1"/>
            <a:r>
              <a:rPr lang="en-GB" dirty="0"/>
              <a:t>The first plot is a pie-chart, showing:</a:t>
            </a:r>
          </a:p>
          <a:p>
            <a:pPr lvl="2"/>
            <a:r>
              <a:rPr lang="en-GB" dirty="0"/>
              <a:t>Total (count) of success, by site, across all sites (key is site-name), or</a:t>
            </a:r>
          </a:p>
          <a:p>
            <a:pPr lvl="2"/>
            <a:r>
              <a:rPr lang="en-GB" dirty="0"/>
              <a:t>Proportion of success to failure for the selected site (key is success/fail)</a:t>
            </a:r>
          </a:p>
          <a:p>
            <a:pPr lvl="1"/>
            <a:r>
              <a:rPr lang="en-GB" dirty="0"/>
              <a:t>The lower plot is a scatterplot of success (class) vs Payload Mass (key by Booster Version), whether filtered by sitename, or for all sites</a:t>
            </a:r>
          </a:p>
          <a:p>
            <a:r>
              <a:rPr lang="en-GB" dirty="0"/>
              <a:t>These plots and controls allow user to more closely examine</a:t>
            </a:r>
          </a:p>
          <a:p>
            <a:pPr lvl="1"/>
            <a:r>
              <a:rPr lang="en-GB" dirty="0"/>
              <a:t>Success vs Failure for different sites, payload mass ranges, or booster versions</a:t>
            </a:r>
          </a:p>
          <a:p>
            <a:r>
              <a:rPr lang="en-GB" dirty="0"/>
              <a:t>the GitHub URL of your completed Plotly Dash lab is:</a:t>
            </a:r>
          </a:p>
          <a:p>
            <a:pPr lvl="1"/>
            <a:r>
              <a:rPr lang="en-GB" dirty="0">
                <a:hlinkClick r:id="rId2"/>
              </a:rPr>
              <a:t>DSCapstone/spacex_dash_app.py at main · damianmulvena/DSCapstone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(Data 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01721" cy="4351338"/>
          </a:xfrm>
        </p:spPr>
        <p:txBody>
          <a:bodyPr/>
          <a:lstStyle/>
          <a:p>
            <a:r>
              <a:rPr lang="en-GB" sz="2000" dirty="0"/>
              <a:t>Data for the classification had been prepared in earlier steps</a:t>
            </a:r>
          </a:p>
          <a:p>
            <a:pPr lvl="1"/>
            <a:r>
              <a:rPr lang="en-GB" sz="1600" dirty="0"/>
              <a:t>The "feature" or X data variables was drawn from dataset_part_3.csv</a:t>
            </a:r>
          </a:p>
          <a:p>
            <a:pPr lvl="2"/>
            <a:r>
              <a:rPr lang="en-GB" sz="1700" dirty="0"/>
              <a:t>This data used "categorical" (or class) variables which had been converted to binary columns/variables using the "One-hot encoding" method</a:t>
            </a:r>
          </a:p>
          <a:p>
            <a:pPr lvl="2"/>
            <a:r>
              <a:rPr lang="en-GB" sz="1700" dirty="0"/>
              <a:t>NB. This dataset did not contain the "target" variable "class"</a:t>
            </a:r>
          </a:p>
          <a:p>
            <a:pPr lvl="1"/>
            <a:r>
              <a:rPr lang="en-GB" sz="1600" dirty="0"/>
              <a:t>The labelled "target" or "classification" (Y) data variable uses the "class" column, as drawn from dataset_part_2.csv - this flag reflects success in recovering the first stage rocket for reuse</a:t>
            </a:r>
          </a:p>
          <a:p>
            <a:pPr lvl="1"/>
            <a:r>
              <a:rPr lang="en-GB" sz="1600" dirty="0"/>
              <a:t>Finally, the X and Y data sets were split into training and testing (20%) subsets, using the</a:t>
            </a:r>
            <a:br>
              <a:rPr lang="en-GB" sz="1600" dirty="0"/>
            </a:br>
            <a:r>
              <a:rPr lang="en-GB" sz="1600" dirty="0"/>
              <a:t> train_test_split function</a:t>
            </a:r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A600-97B1-8C22-A7C3-1493071D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2C34-B7E4-724A-7593-1E35ABB2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05C9-9F8E-1A57-CB18-F7B101EA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Different classification models were evaluated using GridSearchCV, a Cross Validation tool which checks a range of parameters for different estimators, using the same data, returning the best parameters and a score</a:t>
            </a:r>
          </a:p>
          <a:p>
            <a:pPr lvl="1"/>
            <a:r>
              <a:rPr lang="en-GB" sz="1600" dirty="0"/>
              <a:t>For each of 4 estimators – Logistic Regression, SVM (Support Vector Machine), Decision Tree Classifier and KNN (K-Nearest Neighbours) the following steps were taken:</a:t>
            </a:r>
          </a:p>
          <a:p>
            <a:pPr lvl="2"/>
            <a:r>
              <a:rPr lang="en-GB" sz="1600" dirty="0"/>
              <a:t>The parameters to be compared for the estimator were selected, according to estimator</a:t>
            </a:r>
          </a:p>
          <a:p>
            <a:pPr lvl="2"/>
            <a:r>
              <a:rPr lang="en-GB" sz="1600" dirty="0"/>
              <a:t>A new estimator object was created</a:t>
            </a:r>
          </a:p>
          <a:p>
            <a:pPr lvl="2"/>
            <a:r>
              <a:rPr lang="en-GB" sz="1600" dirty="0"/>
              <a:t>GridSearchCV was called, passing it Parameter options, estimator object, scoring method and Cross Validation specification. GridSearchCV processed through multiple parameter options to determine “best”</a:t>
            </a:r>
          </a:p>
          <a:p>
            <a:pPr lvl="2"/>
            <a:r>
              <a:rPr lang="en-GB" sz="1600" dirty="0"/>
              <a:t>Fit the data (using X_train, Y_train), returning a new predictor_cv object for the results</a:t>
            </a:r>
          </a:p>
          <a:p>
            <a:pPr lvl="2"/>
            <a:r>
              <a:rPr lang="en-GB" sz="1600" dirty="0"/>
              <a:t>Score the results, using X_test, Y_test</a:t>
            </a:r>
          </a:p>
          <a:p>
            <a:pPr lvl="2"/>
            <a:r>
              <a:rPr lang="en-GB" sz="1600" dirty="0"/>
              <a:t>Create a prediction yhat using X_test, and plot a confusion matrix of Y_test vs yhat</a:t>
            </a:r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predictive analysis lab is:</a:t>
            </a:r>
          </a:p>
          <a:p>
            <a:pPr lvl="1"/>
            <a:r>
              <a:rPr lang="en-GB" dirty="0">
                <a:hlinkClick r:id="rId2"/>
              </a:rPr>
              <a:t>DSCapstone/SpaceX-Machine-Learning-Prediction-Part-5-v1-log2.ipynb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50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Exploratory data analysis results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Interactive analytics demo in screenshots</a:t>
            </a:r>
            <a:endParaRPr lang="en-GB" dirty="0"/>
          </a:p>
          <a:p>
            <a:r>
              <a:rPr lang="en-GB" dirty="0">
                <a:hlinkClick r:id="rId4" action="ppaction://hlinksldjump"/>
              </a:rPr>
              <a:t>Predictive analysis results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 - Section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4A0-F689-729D-FA84-B760B87D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8E26-D982-2524-A277-DAE3411C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351784" cy="1039489"/>
          </a:xfrm>
        </p:spPr>
        <p:txBody>
          <a:bodyPr anchor="t"/>
          <a:lstStyle/>
          <a:p>
            <a:r>
              <a:rPr lang="en-GB" dirty="0"/>
              <a:t>A plot of Flight Number vs. Launch Site, coloured by rocket recovery success or failure, shows that many of the failures occur for earlier flights</a:t>
            </a:r>
          </a:p>
        </p:txBody>
      </p:sp>
      <p:pic>
        <p:nvPicPr>
          <p:cNvPr id="1026" name="Picture 2" descr="3 lines of dots reflecting 3 launch sites, with dots coloured orange for successful recovery or blue for no recovery">
            <a:extLst>
              <a:ext uri="{FF2B5EF4-FFF2-40B4-BE49-F238E27FC236}">
                <a16:creationId xmlns:a16="http://schemas.microsoft.com/office/drawing/2014/main" id="{2FB0F3E8-7210-E9DD-D163-D3246443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18" y="2718816"/>
            <a:ext cx="10308466" cy="33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Executive Summary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Introduction</a:t>
            </a:r>
            <a:endParaRPr lang="en-GB" dirty="0"/>
          </a:p>
          <a:p>
            <a:r>
              <a:rPr lang="en-GB" dirty="0">
                <a:hlinkClick r:id="rId4" action="ppaction://hlinksldjump"/>
              </a:rPr>
              <a:t>Methodology</a:t>
            </a:r>
            <a:endParaRPr lang="en-GB" dirty="0"/>
          </a:p>
          <a:p>
            <a:r>
              <a:rPr lang="en-GB" dirty="0">
                <a:hlinkClick r:id="rId5" action="ppaction://hlinksldjump"/>
              </a:rPr>
              <a:t>Results</a:t>
            </a:r>
            <a:endParaRPr lang="en-GB" dirty="0"/>
          </a:p>
          <a:p>
            <a:r>
              <a:rPr lang="en-GB" dirty="0">
                <a:hlinkClick r:id="rId6" action="ppaction://hlinksldjump"/>
              </a:rPr>
              <a:t>Conclusions</a:t>
            </a:r>
            <a:endParaRPr lang="en-GB" dirty="0"/>
          </a:p>
          <a:p>
            <a:r>
              <a:rPr lang="en-GB" dirty="0">
                <a:hlinkClick r:id="rId7" action="ppaction://hlinksldjump"/>
              </a:rPr>
              <a:t>Appendix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32520-9170-193F-ABBB-6FFD9D7A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Launch Site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04DC3-E0D7-6769-A914-9693223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8"/>
            <a:ext cx="10274881" cy="852858"/>
          </a:xfrm>
        </p:spPr>
        <p:txBody>
          <a:bodyPr anchor="t"/>
          <a:lstStyle/>
          <a:p>
            <a:r>
              <a:rPr lang="en-GB" dirty="0"/>
              <a:t>A plot of Payload vs. Launch Site shows higher recovery for greater payload mass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742A6-C2C2-8365-684C-B6CA28B5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3" y="2578150"/>
            <a:ext cx="10351785" cy="34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1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DDFB-4F53-301C-1FB0-8D709A06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BD3B4-7844-C944-C17B-5048EE6A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9C03DA-FA23-77FF-B01A-D971E27C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3983801" cy="4351338"/>
          </a:xfrm>
        </p:spPr>
        <p:txBody>
          <a:bodyPr anchor="ctr"/>
          <a:lstStyle/>
          <a:p>
            <a:r>
              <a:rPr lang="en-GB" dirty="0"/>
              <a:t>From a bar chart displaying success rate with each orbit type, it’s clear that some orbits have more successful outcomes than others</a:t>
            </a:r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A3A311-C739-BA71-BD02-42A2C0D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02" y="1681993"/>
            <a:ext cx="6199931" cy="43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9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F24B-1008-768B-7F97-605481D8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3BAA1-0335-9F4C-355E-2928AEBB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Orbit Type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95DB0-D67F-56BD-BC1D-A3ADF3C5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Flight number vs. Orbit type shows once more that earlier flights have less success in recovering the booster</a:t>
            </a:r>
          </a:p>
          <a:p>
            <a:r>
              <a:rPr lang="en-GB" dirty="0"/>
              <a:t>It also makes it clear that some “100%” success rates (on the previous plot) are a bit artificial, as some orbits include too few launches for this to be predictive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12A04F-8979-DD61-6A8F-5511B909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38026"/>
            <a:ext cx="10515601" cy="24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3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A5CF3-2E45-FBCF-EE11-6E0C19E3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E4808D-240F-2D6E-08DF-F155B27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Orbit Type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F8F9B6-373F-B13E-14BB-3CB55134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Payload vs. Orbit type shows once more that heavier flights are more likely to have successful booster recovery</a:t>
            </a:r>
          </a:p>
          <a:p>
            <a:r>
              <a:rPr lang="en-GB" dirty="0"/>
              <a:t>It also makes it clear that some “100%” success rates (on earlier plot) are a bit artificial, as some orbits include too few launches for this to be predictive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4F8A52D-6A91-A646-EB3B-26059258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33" y="3538027"/>
            <a:ext cx="10412033" cy="26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0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5D27-F77D-D32A-A250-AA4F3C72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778E0F-25EC-2E1A-B6A8-55EA6D7E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33960-44CA-2BF0-2203-C58A912A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44594"/>
            <a:ext cx="3983801" cy="4800569"/>
          </a:xfrm>
        </p:spPr>
        <p:txBody>
          <a:bodyPr anchor="t"/>
          <a:lstStyle/>
          <a:p>
            <a:r>
              <a:rPr lang="en-GB" sz="2000" dirty="0"/>
              <a:t>Average Annual Success rate shows a steady trend upward, although with a small dip during 2018</a:t>
            </a:r>
          </a:p>
          <a:p>
            <a:r>
              <a:rPr lang="en-GB" sz="2000" dirty="0"/>
              <a:t>We might investigate this further, as to what factors might have caused more failures in this period</a:t>
            </a:r>
          </a:p>
          <a:p>
            <a:pPr lvl="1"/>
            <a:r>
              <a:rPr lang="en-GB" sz="1600" dirty="0"/>
              <a:t>2018 saw the transition from “Full Thrust” to “Block 5” booster, and some rework was needed before these were able to land successfully</a:t>
            </a:r>
          </a:p>
          <a:p>
            <a:pPr lvl="1"/>
            <a:r>
              <a:rPr lang="en-GB" sz="1600" dirty="0"/>
              <a:t>Although missions were generally successful, some did not attempt to land the new booster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C02191-00C4-FD4F-962F-4686D11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70" y="1679327"/>
            <a:ext cx="62787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4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AB325-1F31-2D9F-D31F-56742BF1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8DA1A-5BC4-76EA-E760-953920EB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The launch-site names (unique) found in the data were: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A181E-5FDF-7E14-7739-0F8B30769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52935"/>
              </p:ext>
            </p:extLst>
          </p:nvPr>
        </p:nvGraphicFramePr>
        <p:xfrm>
          <a:off x="6527364" y="2358572"/>
          <a:ext cx="4009571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571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803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38CD-0CA9-CAD4-53BF-23A650561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CEED3-4315-95C0-1D23-90284D17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Beginning with 'CCA'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D637C-9CAB-19C6-FEC8-75596747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9945689" cy="1222369"/>
          </a:xfrm>
        </p:spPr>
        <p:txBody>
          <a:bodyPr anchor="ctr"/>
          <a:lstStyle/>
          <a:p>
            <a:r>
              <a:rPr lang="en-GB" sz="2000" dirty="0"/>
              <a:t>The first 5 records returned, for launch-site names beginning with ‘CCA’</a:t>
            </a:r>
          </a:p>
          <a:p>
            <a:r>
              <a:rPr lang="en-GB" sz="2000" dirty="0"/>
              <a:t>It’s apparent that early flights used less powerful (v1) boosters, to Low Earth Orbit, and were not yet able to land successfully, maybe suggesting a degree of “trial running”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3AB03F-3069-8E2F-A25B-7B30D9A2E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03133"/>
              </p:ext>
            </p:extLst>
          </p:nvPr>
        </p:nvGraphicFramePr>
        <p:xfrm>
          <a:off x="978408" y="3080226"/>
          <a:ext cx="10235183" cy="294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73">
                  <a:extLst>
                    <a:ext uri="{9D8B030D-6E8A-4147-A177-3AD203B41FA5}">
                      <a16:colId xmlns:a16="http://schemas.microsoft.com/office/drawing/2014/main" val="2305590783"/>
                    </a:ext>
                  </a:extLst>
                </a:gridCol>
                <a:gridCol w="749270">
                  <a:extLst>
                    <a:ext uri="{9D8B030D-6E8A-4147-A177-3AD203B41FA5}">
                      <a16:colId xmlns:a16="http://schemas.microsoft.com/office/drawing/2014/main" val="1425920384"/>
                    </a:ext>
                  </a:extLst>
                </a:gridCol>
                <a:gridCol w="1172775">
                  <a:extLst>
                    <a:ext uri="{9D8B030D-6E8A-4147-A177-3AD203B41FA5}">
                      <a16:colId xmlns:a16="http://schemas.microsoft.com/office/drawing/2014/main" val="1203922368"/>
                    </a:ext>
                  </a:extLst>
                </a:gridCol>
                <a:gridCol w="898973">
                  <a:extLst>
                    <a:ext uri="{9D8B030D-6E8A-4147-A177-3AD203B41FA5}">
                      <a16:colId xmlns:a16="http://schemas.microsoft.com/office/drawing/2014/main" val="1093260244"/>
                    </a:ext>
                  </a:extLst>
                </a:gridCol>
                <a:gridCol w="1372960">
                  <a:extLst>
                    <a:ext uri="{9D8B030D-6E8A-4147-A177-3AD203B41FA5}">
                      <a16:colId xmlns:a16="http://schemas.microsoft.com/office/drawing/2014/main" val="1420128922"/>
                    </a:ext>
                  </a:extLst>
                </a:gridCol>
                <a:gridCol w="845309">
                  <a:extLst>
                    <a:ext uri="{9D8B030D-6E8A-4147-A177-3AD203B41FA5}">
                      <a16:colId xmlns:a16="http://schemas.microsoft.com/office/drawing/2014/main" val="11160345"/>
                    </a:ext>
                  </a:extLst>
                </a:gridCol>
                <a:gridCol w="609750">
                  <a:extLst>
                    <a:ext uri="{9D8B030D-6E8A-4147-A177-3AD203B41FA5}">
                      <a16:colId xmlns:a16="http://schemas.microsoft.com/office/drawing/2014/main" val="3212409536"/>
                    </a:ext>
                  </a:extLst>
                </a:gridCol>
                <a:gridCol w="2166186">
                  <a:extLst>
                    <a:ext uri="{9D8B030D-6E8A-4147-A177-3AD203B41FA5}">
                      <a16:colId xmlns:a16="http://schemas.microsoft.com/office/drawing/2014/main" val="2660690509"/>
                    </a:ext>
                  </a:extLst>
                </a:gridCol>
                <a:gridCol w="737938">
                  <a:extLst>
                    <a:ext uri="{9D8B030D-6E8A-4147-A177-3AD203B41FA5}">
                      <a16:colId xmlns:a16="http://schemas.microsoft.com/office/drawing/2014/main" val="921414837"/>
                    </a:ext>
                  </a:extLst>
                </a:gridCol>
                <a:gridCol w="917249">
                  <a:extLst>
                    <a:ext uri="{9D8B030D-6E8A-4147-A177-3AD203B41FA5}">
                      <a16:colId xmlns:a16="http://schemas.microsoft.com/office/drawing/2014/main" val="1869346306"/>
                    </a:ext>
                  </a:extLst>
                </a:gridCol>
              </a:tblGrid>
              <a:tr h="4264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Date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dirty="0">
                          <a:effectLst/>
                        </a:rPr>
                        <a:t>Time (UTC)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Booster_Version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 err="1">
                          <a:effectLst/>
                        </a:rPr>
                        <a:t>Launch_Site</a:t>
                      </a:r>
                      <a:endParaRPr lang="en-GB" sz="110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Payload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PAYLOAD MASS (KG)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Orbit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Customer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Mission Outcome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Landing Outcome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503619151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2010-06-04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18:45:00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B0003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Spacecraft Qualification Unit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SpaceX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061696981"/>
                  </a:ext>
                </a:extLst>
              </a:tr>
              <a:tr h="911073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2010-12-08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15:43:00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 NRO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238804604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2012-05-22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7:44:00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525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451430986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2012-10-08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0:35:00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B0006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SpaceX CRS-1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66281690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2013-03-01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15:10:00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effectLst/>
                        </a:rPr>
                        <a:t>SpaceX CRS-2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677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3312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595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0DEB-7FCF-C4B5-85C2-2417DBFE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FA07CF-6568-2644-7AC2-B52D3EE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 - for NASA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F697D-6D2D-0168-7E62-F2370CB0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7507289" cy="783457"/>
          </a:xfrm>
        </p:spPr>
        <p:txBody>
          <a:bodyPr anchor="t"/>
          <a:lstStyle/>
          <a:p>
            <a:r>
              <a:rPr lang="en-GB" dirty="0"/>
              <a:t>The total payload launched where NASA was the customer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F693D-AD7F-677A-7D4B-635428889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58383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total_payload_kg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25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F7E4B-8394-6A03-B3F0-BA07C2D6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CCD67-CD92-B04F-80F7-E0EB420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CB322-DBC2-343E-9600-963E8841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average payload mass carried by booster version F9 v1.1 is around 2.5 tonnes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B4B86-056B-B243-5ED7-9A9E39BCA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14566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Avg_payload_kg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2534.67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487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1AA8-8A9B-BE9C-82EA-B5A33BCB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3057B9-17A9-84D8-6380-92AFB822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09A39-3C3E-0832-5B39-28329D0F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date of the first successful landing outcome on ground pad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82090-C73A-B053-BADA-8CDE1BC4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51241"/>
              </p:ext>
            </p:extLst>
          </p:nvPr>
        </p:nvGraphicFramePr>
        <p:xfrm>
          <a:off x="4035552" y="2577878"/>
          <a:ext cx="2365248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248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Earliest_Ground_Pad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96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Methodologies</a:t>
            </a:r>
          </a:p>
          <a:p>
            <a:pPr lvl="1"/>
            <a:r>
              <a:rPr lang="en-GB" dirty="0"/>
              <a:t>Public data concerning SpaceX launches, components, reuse and reliability was captured</a:t>
            </a:r>
          </a:p>
          <a:p>
            <a:pPr lvl="1"/>
            <a:r>
              <a:rPr lang="en-GB" dirty="0"/>
              <a:t>This was examined through graphic and query analysis, for insight into important factors</a:t>
            </a:r>
          </a:p>
          <a:p>
            <a:pPr lvl="1"/>
            <a:r>
              <a:rPr lang="en-GB" dirty="0"/>
              <a:t>Finally, the data was transformed into Machine Learning predictive models to identify whether rocket reuse could be feasible</a:t>
            </a:r>
          </a:p>
          <a:p>
            <a:r>
              <a:rPr lang="en-GB" dirty="0"/>
              <a:t>Summary</a:t>
            </a:r>
          </a:p>
          <a:p>
            <a:pPr lvl="1"/>
            <a:r>
              <a:rPr lang="en-GB" dirty="0"/>
              <a:t>Factors were examined, such as Launch Sites, intended Orbits, Payload mass and Booster version.</a:t>
            </a:r>
          </a:p>
          <a:p>
            <a:pPr lvl="1"/>
            <a:r>
              <a:rPr lang="en-GB" dirty="0"/>
              <a:t>Progress over time was also examined, whether as “Flight No.” or Yearly-trend, where it could be seen that recovery rates increased over time</a:t>
            </a:r>
          </a:p>
          <a:p>
            <a:r>
              <a:rPr lang="en-GB" dirty="0"/>
              <a:t>Outcome</a:t>
            </a:r>
          </a:p>
          <a:p>
            <a:pPr lvl="1"/>
            <a:r>
              <a:rPr lang="en-GB" dirty="0"/>
              <a:t>There is every expectation that SpaceY will be able to reuse the first-stage booster rockets, reducing the launch costs and allowing successful competition with SpaceX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F4CBC-BF37-5AF5-B09F-71565B9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ECEEC6-00EF-5310-C1B3-8ABCB95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Drone Ship Landings for Payloads 4000 - 6000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882EED-A20F-9A59-C130-B7E8F8F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A list of the boosters used for successful drone ship landings, where payload mass was between 4000 and 6000 kg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A78C2-7925-C683-1529-922561C0E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89592"/>
              </p:ext>
            </p:extLst>
          </p:nvPr>
        </p:nvGraphicFramePr>
        <p:xfrm>
          <a:off x="6532418" y="2358572"/>
          <a:ext cx="4004517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517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9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ADC5-70AF-E03C-6B65-5F2303AE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37B4D2-5D9A-D0AA-681C-ADA75B11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Mission counts by recovery success and failure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50291-6C9D-0C05-7E84-78AE62AA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Counts of the successful and failed (overall) mission outcomes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D77F-92E2-93AD-1302-08363ACC5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98889"/>
              </p:ext>
            </p:extLst>
          </p:nvPr>
        </p:nvGraphicFramePr>
        <p:xfrm>
          <a:off x="6705600" y="2358572"/>
          <a:ext cx="3110346" cy="1802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782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3741479614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nFlights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70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2F2FB-1E78-8EB1-043B-E9B2F75D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820D2D-5FE4-9605-B7AD-FABB347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Which Carried Maximum Payload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0E31D8-5704-7093-0D19-D7169BCF7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A list of the boosters which have carried the maximum payload mass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A292B-3E5D-91EC-CC01-E7084E601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99865"/>
              </p:ext>
            </p:extLst>
          </p:nvPr>
        </p:nvGraphicFramePr>
        <p:xfrm>
          <a:off x="7301345" y="1597027"/>
          <a:ext cx="2556164" cy="435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4">
                  <a:extLst>
                    <a:ext uri="{9D8B030D-6E8A-4147-A177-3AD203B41FA5}">
                      <a16:colId xmlns:a16="http://schemas.microsoft.com/office/drawing/2014/main" val="1960411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700">
                          <a:effectLst/>
                        </a:rPr>
                        <a:t>Booster_Version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637136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8558453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2905485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45328744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78277138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0992295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87968337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35771674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489635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5187453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7495719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822916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 dirty="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78856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548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7BB1-58EA-A736-9E57-C4795B3A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3C2339-EB5C-30E9-F49A-A41B0F93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934547-0992-98DC-59AC-337C580D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10003325" cy="1541855"/>
          </a:xfrm>
        </p:spPr>
        <p:txBody>
          <a:bodyPr anchor="ctr"/>
          <a:lstStyle/>
          <a:p>
            <a:r>
              <a:rPr lang="en-GB" dirty="0"/>
              <a:t>For drone-ship landing failures in 2015, list the month name, landing_outcome, booster version, and launch site name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064C7-2C4F-3944-4383-030AC3955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433729"/>
              </p:ext>
            </p:extLst>
          </p:nvPr>
        </p:nvGraphicFramePr>
        <p:xfrm>
          <a:off x="1590513" y="4119911"/>
          <a:ext cx="8153400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1260044979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228874434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65637383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926548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monthName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770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January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1881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1583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5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CDD47-C5FE-279D-0545-F944A5508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933C15-40D0-855E-958D-D452EEEF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Rank Landing Outcomes 2010-06-04 to 2017-03-20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39396-7DAB-9B53-0DA8-59BA5350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Rank the counts for each type of landing outcome (such as Failure (drone ship) or Success (ground pad)), in descending order</a:t>
            </a:r>
          </a:p>
          <a:p>
            <a:r>
              <a:rPr lang="en-GB" dirty="0"/>
              <a:t>Examine records only between 2010-06-04 and 2017-03-20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25649-5F48-EE8B-3112-E922322D2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82411"/>
              </p:ext>
            </p:extLst>
          </p:nvPr>
        </p:nvGraphicFramePr>
        <p:xfrm>
          <a:off x="6096000" y="1679326"/>
          <a:ext cx="5257799" cy="351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63">
                  <a:extLst>
                    <a:ext uri="{9D8B030D-6E8A-4147-A177-3AD203B41FA5}">
                      <a16:colId xmlns:a16="http://schemas.microsoft.com/office/drawing/2014/main" val="3531900511"/>
                    </a:ext>
                  </a:extLst>
                </a:gridCol>
                <a:gridCol w="1081513">
                  <a:extLst>
                    <a:ext uri="{9D8B030D-6E8A-4147-A177-3AD203B41FA5}">
                      <a16:colId xmlns:a16="http://schemas.microsoft.com/office/drawing/2014/main" val="4198225027"/>
                    </a:ext>
                  </a:extLst>
                </a:gridCol>
                <a:gridCol w="1202123">
                  <a:extLst>
                    <a:ext uri="{9D8B030D-6E8A-4147-A177-3AD203B41FA5}">
                      <a16:colId xmlns:a16="http://schemas.microsoft.com/office/drawing/2014/main" val="308086355"/>
                    </a:ext>
                  </a:extLst>
                </a:gridCol>
              </a:tblGrid>
              <a:tr h="390289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nOfType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MostFreq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6505258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368895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6816972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5516029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3479640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1784527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2468523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2982219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39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8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BFD6-292E-2C7D-B65A-9F091F77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0ADC-0EAA-057C-09D0-CFA9DF9B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Sites Map (zoom level USA)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5583-2A89-EF28-12E6-34797957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83" y="1469281"/>
            <a:ext cx="10705068" cy="963953"/>
          </a:xfrm>
        </p:spPr>
        <p:txBody>
          <a:bodyPr anchor="t"/>
          <a:lstStyle/>
          <a:p>
            <a:r>
              <a:rPr lang="en-GB" dirty="0"/>
              <a:t>Zoomed out to the lower USA, we can see where the sites are, but with little detail</a:t>
            </a:r>
          </a:p>
          <a:p>
            <a:r>
              <a:rPr lang="en-GB" dirty="0"/>
              <a:t>DivIcon markers show permanent site labels, but 3 of these overlap in Florida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C312543-133A-C7C1-731E-A7CC2ED5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6" y="2631947"/>
            <a:ext cx="9745128" cy="35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8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80C28-BF0E-CBE5-4277-8FEDEE94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7EE-A8C2-A0C8-94D5-2A52F052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Sites Map (zoom level Florida)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C2E2-544A-91F1-791E-679C5DAF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83" y="1469281"/>
            <a:ext cx="2960629" cy="4477375"/>
          </a:xfrm>
        </p:spPr>
        <p:txBody>
          <a:bodyPr anchor="t"/>
          <a:lstStyle/>
          <a:p>
            <a:r>
              <a:rPr lang="en-GB" dirty="0"/>
              <a:t>Zoomed in to a small area of Florida, we can see three sites (2 are overlapped)</a:t>
            </a:r>
          </a:p>
          <a:p>
            <a:r>
              <a:rPr lang="en-GB" dirty="0"/>
              <a:t>Circle markers help locate the sites, and one has its popup displayed here</a:t>
            </a:r>
          </a:p>
          <a:p>
            <a:r>
              <a:rPr lang="en-GB" dirty="0"/>
              <a:t>DivIcon markers provide permanent site label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7B487-0516-9CDD-22F3-01047BAF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48" y="1497220"/>
            <a:ext cx="7840169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4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538C-771D-E184-7E50-D8DB1DFF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A55-334D-5E3C-6907-0B44EE37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Success Record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C6FF-6BCE-7F8C-9B59-12EAC126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18834"/>
            <a:ext cx="10290932" cy="1689315"/>
          </a:xfrm>
        </p:spPr>
        <p:txBody>
          <a:bodyPr/>
          <a:lstStyle/>
          <a:p>
            <a:r>
              <a:rPr lang="en-GB" dirty="0"/>
              <a:t>A “marker cluster” links groups of icons to a map reference</a:t>
            </a:r>
          </a:p>
          <a:p>
            <a:r>
              <a:rPr lang="en-GB" dirty="0"/>
              <a:t>Markers with the same coordinates show as a yellow circle giving a count</a:t>
            </a:r>
          </a:p>
          <a:p>
            <a:pPr lvl="1"/>
            <a:r>
              <a:rPr lang="en-GB" dirty="0"/>
              <a:t>Clicking within the circle zooms in to show individual icons</a:t>
            </a:r>
          </a:p>
          <a:p>
            <a:r>
              <a:rPr lang="en-GB" dirty="0"/>
              <a:t>Individual (white) icons can be coloured by state – in this case to show recovery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CB60-CCE3-B20B-FC68-49E3B455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430" y="3353897"/>
            <a:ext cx="638264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0E49-4975-6AEE-3CB0-130F5961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3FF0-924C-AA0B-B8B3-E14BB94F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 to Nearby Utilities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D813-4F28-9597-46B6-51CF2B603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07273"/>
            <a:ext cx="4591128" cy="4443607"/>
          </a:xfrm>
        </p:spPr>
        <p:txBody>
          <a:bodyPr anchor="t"/>
          <a:lstStyle/>
          <a:p>
            <a:r>
              <a:rPr lang="en-GB" dirty="0"/>
              <a:t>Maps can be further annotated with</a:t>
            </a:r>
          </a:p>
          <a:p>
            <a:pPr lvl="1"/>
            <a:r>
              <a:rPr lang="en-GB" dirty="0"/>
              <a:t>Points of interest (such as nearest sea access)</a:t>
            </a:r>
          </a:p>
          <a:p>
            <a:pPr lvl="2"/>
            <a:r>
              <a:rPr lang="en-GB" dirty="0"/>
              <a:t>Markers can be annotated with distances and not just names</a:t>
            </a:r>
          </a:p>
          <a:p>
            <a:pPr lvl="1"/>
            <a:r>
              <a:rPr lang="en-GB" dirty="0"/>
              <a:t>Lines (PolyLine) to demonstrate the distances indicated on the marker</a:t>
            </a:r>
          </a:p>
          <a:p>
            <a:r>
              <a:rPr lang="en-GB" dirty="0"/>
              <a:t>This site, within Vandenberg Air Force Base (VAFB) has few available services, with road and sea access both similar distances away (and NO close rail access)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29947-FDE6-C888-97D3-BF0337F5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51" y="1607272"/>
            <a:ext cx="5564893" cy="44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As a data scientist in SpaceY, my objective is to determine how this company can compete with SpaceX in the space transport and delivery market</a:t>
            </a:r>
          </a:p>
          <a:p>
            <a:r>
              <a:rPr lang="en-GB" dirty="0"/>
              <a:t>One of the key determining factors is whether we can reuse the first stage of the rockets, as this is where most of the work is done in a launch</a:t>
            </a:r>
          </a:p>
          <a:p>
            <a:pPr lvl="1"/>
            <a:r>
              <a:rPr lang="en-GB" dirty="0"/>
              <a:t>“If we can determine if the first stage will land, we can determine the cost of a launch”</a:t>
            </a:r>
          </a:p>
          <a:p>
            <a:r>
              <a:rPr lang="en-GB" dirty="0"/>
              <a:t>We need to answer:</a:t>
            </a:r>
          </a:p>
          <a:p>
            <a:pPr lvl="1"/>
            <a:r>
              <a:rPr lang="en-GB" dirty="0"/>
              <a:t>What is the likelihood of recovering the first stage rocket after a launch?</a:t>
            </a:r>
          </a:p>
          <a:p>
            <a:pPr lvl="1"/>
            <a:r>
              <a:rPr lang="en-GB" dirty="0"/>
              <a:t>What factors contribute to the success or failure of recovery?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106447-B7C3-9A14-80F8-34B1ACAE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Success Launches by Site - Pie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7C4EB7-05FE-2DC9-C626-E0C32BD46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833515"/>
          </a:xfrm>
        </p:spPr>
        <p:txBody>
          <a:bodyPr anchor="t"/>
          <a:lstStyle/>
          <a:p>
            <a:r>
              <a:rPr lang="en-GB" dirty="0"/>
              <a:t>With “All Sites” selected, the pie chart shows proportion by Site of successful rocket recoveries</a:t>
            </a:r>
          </a:p>
          <a:p>
            <a:r>
              <a:rPr lang="en-GB" dirty="0"/>
              <a:t>Site KSC has the most successful recoveries, with 10 (as seen when hovering over the segment)</a:t>
            </a:r>
          </a:p>
          <a:p>
            <a:r>
              <a:rPr lang="en-GB" dirty="0"/>
              <a:t>The maths for “success” works because the class value of 1 shows up, while the value 0 (failure) has no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44D84-5FAD-9751-BFC0-E30B37F9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33" y="1517158"/>
            <a:ext cx="5855656" cy="4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09B7-D83C-7B8D-F613-C4CC9A54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A29A0-8B16-44F4-1071-940C9FEA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vs Failure for Site “KSC” - Pie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155214-8990-2A9A-5326-AC7FC4A9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833515"/>
          </a:xfrm>
        </p:spPr>
        <p:txBody>
          <a:bodyPr anchor="t"/>
          <a:lstStyle/>
          <a:p>
            <a:r>
              <a:rPr lang="en-GB" dirty="0"/>
              <a:t>With a single site selected – here KSC, the most successful - the pie chart shows recovery success vs failure</a:t>
            </a:r>
          </a:p>
          <a:p>
            <a:r>
              <a:rPr lang="en-GB" dirty="0"/>
              <a:t>Hovering over the segments shows 10 successes and</a:t>
            </a:r>
            <a:br>
              <a:rPr lang="en-GB" dirty="0"/>
            </a:br>
            <a:r>
              <a:rPr lang="en-GB" dirty="0"/>
              <a:t>3 failures</a:t>
            </a:r>
          </a:p>
          <a:p>
            <a:r>
              <a:rPr lang="en-GB" dirty="0"/>
              <a:t>The maths for comparing between categories needs a dataframe group-by step, producing counts for each category that can be plotted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34BFE-F440-F375-C2BF-DEC837AF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41" y="1751308"/>
            <a:ext cx="5890227" cy="45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1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95DC-5DFA-BAED-12BA-9A7103B7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DD6E3-6A0D-50D2-3E53-58D18AC9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vs Payload, by Booster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43387-8340-60F5-29C7-EF9DC355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420211"/>
          </a:xfrm>
        </p:spPr>
        <p:txBody>
          <a:bodyPr anchor="t"/>
          <a:lstStyle/>
          <a:p>
            <a:r>
              <a:rPr lang="en-GB" dirty="0"/>
              <a:t>The chart for Success vs Payload has a key to show which Booster was involved in each launch</a:t>
            </a:r>
          </a:p>
          <a:p>
            <a:pPr lvl="1"/>
            <a:r>
              <a:rPr lang="en-GB" dirty="0"/>
              <a:t>we can see that FT and B4 are very common in successful launches</a:t>
            </a:r>
          </a:p>
          <a:p>
            <a:r>
              <a:rPr lang="en-GB" dirty="0"/>
              <a:t>The limits of the Payload axis can be varied with a RangeSlider tool, allowing focus on part of the range</a:t>
            </a:r>
          </a:p>
          <a:p>
            <a:pPr lvl="1"/>
            <a:r>
              <a:rPr lang="en-GB" dirty="0"/>
              <a:t>I added the range limits to the title as an exercise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0AD8B-AE27-7F20-2E52-AA3E5132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836" y="1522667"/>
            <a:ext cx="5841916" cy="4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77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D582B1-396E-6635-B1EC-B4E7825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Accuracy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8E5FC-90E2-B617-5D20-94459A62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8" y="1679327"/>
            <a:ext cx="3953596" cy="4351338"/>
          </a:xfrm>
        </p:spPr>
        <p:txBody>
          <a:bodyPr anchor="t"/>
          <a:lstStyle/>
          <a:p>
            <a:r>
              <a:rPr lang="en-GB" dirty="0"/>
              <a:t>All estimator models showed the same accuracy. There is nothing to distinguish between them</a:t>
            </a:r>
          </a:p>
          <a:p>
            <a:pPr lvl="1"/>
            <a:r>
              <a:rPr lang="en-GB" dirty="0"/>
              <a:t>(All = 0.83333)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ECBA8-D58E-6E34-6984-A3A79E05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63" y="1825888"/>
            <a:ext cx="6973273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6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65EAC4-F385-5CDA-E48A-DA9A2BC2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 – Shared over 3 models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883CFF-106F-AE40-971A-BDD6B62D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812647" cy="4351338"/>
          </a:xfrm>
        </p:spPr>
        <p:txBody>
          <a:bodyPr anchor="t"/>
          <a:lstStyle/>
          <a:p>
            <a:r>
              <a:rPr lang="en-GB" dirty="0"/>
              <a:t>Three of the 4 models showed this same Confusion Matrix</a:t>
            </a:r>
          </a:p>
          <a:p>
            <a:pPr lvl="1"/>
            <a:r>
              <a:rPr lang="en-GB" dirty="0"/>
              <a:t>12 successful landing predictions, and 3 successful predictions of failure-to-land</a:t>
            </a:r>
          </a:p>
          <a:p>
            <a:pPr lvl="1"/>
            <a:r>
              <a:rPr lang="en-GB" dirty="0"/>
              <a:t>3 predictions of landing were false, as the true data shows landing failures</a:t>
            </a:r>
          </a:p>
          <a:p>
            <a:pPr lvl="2"/>
            <a:r>
              <a:rPr lang="en-GB" dirty="0"/>
              <a:t>We are told that SpaceX sometimes “sacrifices” recovery due to other mission parameters</a:t>
            </a:r>
          </a:p>
          <a:p>
            <a:pPr lvl="1"/>
            <a:r>
              <a:rPr lang="en-GB" dirty="0"/>
              <a:t>The ratio of 15 correct from 18 predictions gives 0.8333 prediction accuracy, under KNN, SVM and Logistic Regression models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DFFE4-7C50-B759-D8AE-6E40192C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81" y="1679327"/>
            <a:ext cx="4982270" cy="42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158B-CA10-21B6-B454-4BB1350F7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5038B-00E2-CA6C-8660-7491C279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 - Outlier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1CF35-9A5B-3DEF-173A-5AC1AD11B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445740"/>
            <a:ext cx="4812647" cy="4695567"/>
          </a:xfrm>
        </p:spPr>
        <p:txBody>
          <a:bodyPr anchor="t"/>
          <a:lstStyle/>
          <a:p>
            <a:r>
              <a:rPr lang="en-GB" sz="2000" dirty="0"/>
              <a:t>One of the 4 models showed this slightly different Confusion Matrix</a:t>
            </a:r>
          </a:p>
          <a:p>
            <a:pPr lvl="1"/>
            <a:r>
              <a:rPr lang="en-GB" sz="1800" dirty="0"/>
              <a:t>The ratio of 15 correct from 18 predictions is the same, at 0.8333 prediction accuracy, for the Decision Tree model</a:t>
            </a:r>
          </a:p>
          <a:p>
            <a:r>
              <a:rPr lang="en-GB" sz="2000" dirty="0"/>
              <a:t>While not a requirement, I examined alternate score methods for the model</a:t>
            </a:r>
          </a:p>
          <a:p>
            <a:pPr lvl="1"/>
            <a:r>
              <a:rPr lang="en-GB" sz="1800" dirty="0"/>
              <a:t>Jaccard Index is 0.625, vs 0.5 for the other models</a:t>
            </a:r>
          </a:p>
          <a:p>
            <a:pPr lvl="1"/>
            <a:r>
              <a:rPr lang="en-GB" sz="1800" dirty="0"/>
              <a:t>f1 Score is 0.836, vs 0.815 for the other models</a:t>
            </a:r>
          </a:p>
          <a:p>
            <a:r>
              <a:rPr lang="en-GB" sz="2000" dirty="0"/>
              <a:t>While some scores are a little better for this model, the results are much worse on re-run, so an unstable model here!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9B65C-01A7-3FAB-3DE3-C4C7F147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84" y="1679327"/>
            <a:ext cx="501084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4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2E6E85-0C9F-9BE0-FEF1-CB1E9818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105E59-03B3-A448-80E5-33CEF00F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clearly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to </a:t>
            </a:r>
            <a:r>
              <a:rPr lang="fr-FR" dirty="0" err="1"/>
              <a:t>expect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reuse</a:t>
            </a:r>
            <a:r>
              <a:rPr lang="fr-FR" dirty="0"/>
              <a:t> the boosters. Evidence shows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commonly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the relevant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introduced</a:t>
            </a:r>
            <a:endParaRPr lang="fr-FR" dirty="0"/>
          </a:p>
          <a:p>
            <a:r>
              <a:rPr lang="fr-FR" dirty="0"/>
              <a:t>Even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not made,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evidence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a </a:t>
            </a:r>
            <a:r>
              <a:rPr lang="fr-FR" dirty="0" err="1"/>
              <a:t>failure</a:t>
            </a:r>
            <a:r>
              <a:rPr lang="fr-FR" dirty="0"/>
              <a:t>, as </a:t>
            </a:r>
            <a:r>
              <a:rPr lang="fr-FR" dirty="0" err="1"/>
              <a:t>given</a:t>
            </a:r>
            <a:r>
              <a:rPr lang="fr-FR" dirty="0"/>
              <a:t> by the </a:t>
            </a:r>
            <a:r>
              <a:rPr lang="fr-FR" dirty="0" err="1"/>
              <a:t>outcome</a:t>
            </a:r>
            <a:r>
              <a:rPr lang="fr-FR" dirty="0"/>
              <a:t> None/None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indicates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no intention to </a:t>
            </a:r>
            <a:r>
              <a:rPr lang="fr-FR" dirty="0" err="1"/>
              <a:t>recover</a:t>
            </a:r>
            <a:endParaRPr lang="fr-FR" dirty="0"/>
          </a:p>
          <a:p>
            <a:r>
              <a:rPr lang="fr-FR" dirty="0"/>
              <a:t>The confusion matrices </a:t>
            </a:r>
            <a:r>
              <a:rPr lang="fr-FR" dirty="0" err="1"/>
              <a:t>produced</a:t>
            </a:r>
            <a:r>
              <a:rPr lang="fr-FR" dirty="0"/>
              <a:t> in Machine Learning all show a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level</a:t>
            </a:r>
            <a:r>
              <a:rPr lang="fr-FR" dirty="0"/>
              <a:t> of </a:t>
            </a:r>
            <a:r>
              <a:rPr lang="fr-FR" dirty="0" err="1"/>
              <a:t>success</a:t>
            </a:r>
            <a:r>
              <a:rPr lang="fr-FR" dirty="0"/>
              <a:t> in </a:t>
            </a:r>
            <a:r>
              <a:rPr lang="fr-FR" dirty="0" err="1"/>
              <a:t>prediction</a:t>
            </a:r>
            <a:r>
              <a:rPr lang="fr-FR" dirty="0"/>
              <a:t>, </a:t>
            </a:r>
            <a:r>
              <a:rPr lang="fr-FR" dirty="0" err="1"/>
              <a:t>suggesting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stability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yearly</a:t>
            </a:r>
            <a:r>
              <a:rPr lang="fr-FR" dirty="0"/>
              <a:t>-trend plot shows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of boosters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becoming</a:t>
            </a:r>
            <a:r>
              <a:rPr lang="fr-FR" dirty="0"/>
              <a:t> </a:t>
            </a:r>
            <a:r>
              <a:rPr lang="fr-FR" dirty="0" err="1"/>
              <a:t>consistently</a:t>
            </a:r>
            <a:r>
              <a:rPr lang="fr-FR" dirty="0"/>
              <a:t> reliable – </a:t>
            </a:r>
            <a:r>
              <a:rPr lang="fr-FR" dirty="0" err="1"/>
              <a:t>despite</a:t>
            </a:r>
            <a:r>
              <a:rPr lang="fr-FR" dirty="0"/>
              <a:t> the minor </a:t>
            </a:r>
            <a:r>
              <a:rPr lang="fr-FR" dirty="0" err="1"/>
              <a:t>dip</a:t>
            </a:r>
            <a:r>
              <a:rPr lang="fr-FR" dirty="0"/>
              <a:t> in 2018</a:t>
            </a:r>
          </a:p>
          <a:p>
            <a:pPr marL="0" indent="0">
              <a:buNone/>
            </a:pPr>
            <a:endParaRPr lang="fr-F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933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C86201-E75B-4601-E796-7045072B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98C390-373D-B6F5-1AAB-FC7656E8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No other relevant content was created during this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69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- Section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sz="2000" dirty="0"/>
              <a:t>Data collection methodology:</a:t>
            </a:r>
          </a:p>
          <a:p>
            <a:pPr lvl="1"/>
            <a:r>
              <a:rPr lang="en-GB" sz="1700" dirty="0"/>
              <a:t>Data was retrieved from public websites of SpaceX launch data, one an API and the other Wikipedia</a:t>
            </a:r>
          </a:p>
          <a:p>
            <a:r>
              <a:rPr lang="en-GB" sz="2000" dirty="0"/>
              <a:t>Perform data wrangling</a:t>
            </a:r>
          </a:p>
          <a:p>
            <a:pPr lvl="1"/>
            <a:r>
              <a:rPr lang="en-GB" sz="1700" dirty="0"/>
              <a:t>Categorical data was selected and converted to binary using “one-hot” encoding</a:t>
            </a:r>
          </a:p>
          <a:p>
            <a:pPr lvl="1"/>
            <a:r>
              <a:rPr lang="en-GB" sz="1700" dirty="0"/>
              <a:t>A new “class” column was created to reflect successful recovery of the first stage booster</a:t>
            </a:r>
          </a:p>
          <a:p>
            <a:r>
              <a:rPr lang="en-GB" sz="2000" dirty="0"/>
              <a:t>Perform exploratory data analysis (EDA) using visualization and SQL</a:t>
            </a:r>
          </a:p>
          <a:p>
            <a:pPr lvl="1"/>
            <a:r>
              <a:rPr lang="en-GB" sz="1700" dirty="0"/>
              <a:t>SQL queries and some plotting were used to identify features that might be modelled to show costs</a:t>
            </a:r>
          </a:p>
          <a:p>
            <a:r>
              <a:rPr lang="en-GB" sz="2000" dirty="0"/>
              <a:t>Perform interactive visual analytics using Folium and Plotly Dash</a:t>
            </a:r>
          </a:p>
          <a:p>
            <a:pPr lvl="1"/>
            <a:r>
              <a:rPr lang="en-GB" sz="1700" dirty="0"/>
              <a:t>Geo-plotting of site information and interactive dashboards to explore weight and sites were created</a:t>
            </a:r>
          </a:p>
          <a:p>
            <a:r>
              <a:rPr lang="en-GB" sz="2000" dirty="0"/>
              <a:t>Perform predictive analysis using classification models</a:t>
            </a:r>
          </a:p>
          <a:p>
            <a:pPr lvl="1"/>
            <a:r>
              <a:rPr lang="en-GB" sz="1600" dirty="0"/>
              <a:t>GridSearchCV was used to select and tune hyperparameters, to identify the best kind of prediction model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collates public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Further data on Space-X launches was “scraped”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methods, using BeautifulSoup library</a:t>
            </a:r>
          </a:p>
          <a:p>
            <a:r>
              <a:rPr lang="en-GB" dirty="0"/>
              <a:t>In each case, the data used was in fact a snapshot, selected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sz="2000" dirty="0"/>
              <a:t>Primary data collection involved making http request “Get” calls, to an API interface at api.spacexdata.com</a:t>
            </a:r>
          </a:p>
          <a:p>
            <a:r>
              <a:rPr lang="en-GB" sz="2000" dirty="0"/>
              <a:t>Part of the process involved identifying id values within the initially loaded launch data, and using these to lookup additional details</a:t>
            </a:r>
          </a:p>
          <a:p>
            <a:r>
              <a:rPr lang="en-GB" sz="2000" dirty="0"/>
              <a:t>the GitHub URL of the completed SpaceX API calls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DSCapstone/jupyter-local-1.1a-spacex-data-collection-api-v2.ipynb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 descr="Flowchart for Data collection by SpaceX API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2392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retrieve (“request”) an html page and parse it to extract relevant details, using the BeautifulSoup library to identify and capture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DSCapstone/jupyter-local-1.1b-webscraping.ipynb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 descr="Flowchart for Data collection by web-scraping from tables in Wikipedia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754084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microsoft.com/office/2006/metadata/properties"/>
    <ds:schemaRef ds:uri="155be751-a274-42e8-93fb-f39d3b9bccc8"/>
    <ds:schemaRef ds:uri="http://www.w3.org/XML/1998/namespace"/>
    <ds:schemaRef ds:uri="http://purl.org/dc/dcmitype/"/>
    <ds:schemaRef ds:uri="http://schemas.microsoft.com/office/2006/documentManagement/types"/>
    <ds:schemaRef ds:uri="f80a141d-92ca-4d3d-9308-f7e7b1d44ce8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6006</TotalTime>
  <Words>3653</Words>
  <Application>Microsoft Office PowerPoint</Application>
  <PresentationFormat>Widescreen</PresentationFormat>
  <Paragraphs>410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Abadi</vt:lpstr>
      <vt:lpstr>Arial</vt:lpstr>
      <vt:lpstr>Calibri</vt:lpstr>
      <vt:lpstr>Custom Design</vt:lpstr>
      <vt:lpstr>Presentation Title Screen</vt:lpstr>
      <vt:lpstr>Outline</vt:lpstr>
      <vt:lpstr>Executive Summary</vt:lpstr>
      <vt:lpstr>Introduction</vt:lpstr>
      <vt:lpstr>Methodology - Section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(Data Preparation)</vt:lpstr>
      <vt:lpstr>Predictive Analysis (Classification)</vt:lpstr>
      <vt:lpstr>Results</vt:lpstr>
      <vt:lpstr>Insights drawn from EDA - Section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Launch Site Names</vt:lpstr>
      <vt:lpstr>Launch Site Names Beginning with 'CCA'</vt:lpstr>
      <vt:lpstr>Total Payload Mass - for NASA</vt:lpstr>
      <vt:lpstr>Average Payload Mass by F9 v1.1</vt:lpstr>
      <vt:lpstr>First Successful Ground Landing Date</vt:lpstr>
      <vt:lpstr>Drone Ship Landings for Payloads 4000 - 6000</vt:lpstr>
      <vt:lpstr>Mission counts by recovery success and failure</vt:lpstr>
      <vt:lpstr>Boosters Which Carried Maximum Payload</vt:lpstr>
      <vt:lpstr>2015 Launch Records</vt:lpstr>
      <vt:lpstr>Rank Landing Outcomes 2010-06-04 to 2017-03-20</vt:lpstr>
      <vt:lpstr>Launch Site Proximity Analysis - Section</vt:lpstr>
      <vt:lpstr>Launch Sites Map (zoom level USA) - Folium</vt:lpstr>
      <vt:lpstr>Launch Sites Map (zoom level Florida) - Folium</vt:lpstr>
      <vt:lpstr>Launch Site Success Record - Folium</vt:lpstr>
      <vt:lpstr>Mapping to Nearby Utilities - Folium</vt:lpstr>
      <vt:lpstr>Build a Dashboard with Plotly Dash - Section</vt:lpstr>
      <vt:lpstr>Total Success Launches by Site - Pie</vt:lpstr>
      <vt:lpstr>Success vs Failure for Site “KSC” - Pie</vt:lpstr>
      <vt:lpstr>Success vs Payload, by Booster</vt:lpstr>
      <vt:lpstr>Predictive Analysis (Classification) - Section</vt:lpstr>
      <vt:lpstr>Classification Accuracy</vt:lpstr>
      <vt:lpstr>Confusion Matrix – Shared over 3 models</vt:lpstr>
      <vt:lpstr>Confusion Matrix - Outlier</vt:lpstr>
      <vt:lpstr>Conclusions</vt:lpstr>
      <vt:lpstr>Appendix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238</cp:revision>
  <dcterms:created xsi:type="dcterms:W3CDTF">2021-04-29T18:58:34Z</dcterms:created>
  <dcterms:modified xsi:type="dcterms:W3CDTF">2025-03-10T19:09:11Z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